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Raleway"/>
      <p:regular r:id="rId33"/>
      <p:bold r:id="rId34"/>
      <p:italic r:id="rId35"/>
      <p:boldItalic r:id="rId36"/>
    </p:embeddedFont>
    <p:embeddedFont>
      <p:font typeface="Lato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Raleway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Raleway-italic.fntdata"/><Relationship Id="rId12" Type="http://schemas.openxmlformats.org/officeDocument/2006/relationships/slide" Target="slides/slide7.xml"/><Relationship Id="rId34" Type="http://schemas.openxmlformats.org/officeDocument/2006/relationships/font" Target="fonts/Raleway-bold.fntdata"/><Relationship Id="rId15" Type="http://schemas.openxmlformats.org/officeDocument/2006/relationships/slide" Target="slides/slide10.xml"/><Relationship Id="rId37" Type="http://schemas.openxmlformats.org/officeDocument/2006/relationships/font" Target="fonts/Lato-regular.fntdata"/><Relationship Id="rId14" Type="http://schemas.openxmlformats.org/officeDocument/2006/relationships/slide" Target="slides/slide9.xml"/><Relationship Id="rId36" Type="http://schemas.openxmlformats.org/officeDocument/2006/relationships/font" Target="fonts/Raleway-boldItalic.fntdata"/><Relationship Id="rId17" Type="http://schemas.openxmlformats.org/officeDocument/2006/relationships/slide" Target="slides/slide12.xml"/><Relationship Id="rId39" Type="http://schemas.openxmlformats.org/officeDocument/2006/relationships/font" Target="fonts/Lato-italic.fntdata"/><Relationship Id="rId16" Type="http://schemas.openxmlformats.org/officeDocument/2006/relationships/slide" Target="slides/slide11.xml"/><Relationship Id="rId38" Type="http://schemas.openxmlformats.org/officeDocument/2006/relationships/font" Target="fonts/Lato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178809d4d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178809d4d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178809d4dd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178809d4dd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Key Changes: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Incorporated guidance scale ω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Added conditional/unconditional combination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Modified for latent space dynamics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Effect: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Enables one-stage guided distillation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Controls generation quality through ω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Maintains stable trajectory in latent space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178809d4dd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178809d4dd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Key Changes: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Introduced skip interval k (typically 20)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Modified consistency loss for larger steps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Adapted ODE solver estimation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Effect: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Accelerates convergence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Reduces training iterations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Maintains generation quality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178e519654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178e519654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178e519654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178e519654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178809d4dd_0_4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178809d4dd_0_4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178809d4dd_0_4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178809d4dd_0_4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178809d4dd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178809d4dd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178809d4dd_0_3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178809d4dd_0_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178809d4dd_0_4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178809d4dd_0_4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178809d4dd_0_3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178809d4dd_0_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178809d4dd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178809d4dd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178809d4dd_0_4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178809d4dd_0_4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178809d4dd_0_3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178809d4dd_0_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178809d4dd_0_4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178809d4dd_0_4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178809d4dd_0_4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178809d4dd_0_4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178e51965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178e51965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178809d4dd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178809d4dd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178809d4dd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178809d4dd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178809d4dd_0_4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178809d4dd_0_4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178809d4dd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178809d4dd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178809d4dd_0_3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178809d4dd_0_3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178809d4dd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178809d4dd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178809d4dd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178809d4dd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178809d4dd_0_3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178809d4dd_0_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178809d4dd_0_3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178809d4dd_0_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178809d4dd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178809d4dd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Key Changes: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Input space: x (pixel) → z (latent)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Added condition c for text guidance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Modified network output for latent space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Introduced α_t, σ_t scaling factors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Effect: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Enables latent space operations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Supports conditional generation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Maintains consistency in compressed space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type="ctrTitle"/>
          </p:nvPr>
        </p:nvSpPr>
        <p:spPr>
          <a:xfrm>
            <a:off x="729450" y="1322450"/>
            <a:ext cx="7688100" cy="105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11"/>
              <a:t>LATENT CONSISTENCY MODELS: SYNTHESIZING HIGH-RESOLUTION IMAGES WITH FEW-STEP INFERENCE</a:t>
            </a:r>
            <a:endParaRPr/>
          </a:p>
        </p:txBody>
      </p:sp>
      <p:sp>
        <p:nvSpPr>
          <p:cNvPr id="87" name="Google Shape;87;p13"/>
          <p:cNvSpPr txBox="1"/>
          <p:nvPr>
            <p:ph idx="1" type="subTitle"/>
          </p:nvPr>
        </p:nvSpPr>
        <p:spPr>
          <a:xfrm>
            <a:off x="398427" y="38573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Presented by Dazhen Chen, Nov. 13th, 2024</a:t>
            </a:r>
            <a:endParaRPr sz="1900"/>
          </a:p>
        </p:txBody>
      </p:sp>
      <p:sp>
        <p:nvSpPr>
          <p:cNvPr id="88" name="Google Shape;88;p13"/>
          <p:cNvSpPr txBox="1"/>
          <p:nvPr/>
        </p:nvSpPr>
        <p:spPr>
          <a:xfrm>
            <a:off x="772225" y="2983500"/>
            <a:ext cx="7314300" cy="6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Luo et al. </a:t>
            </a:r>
            <a:endParaRPr sz="2400">
              <a:solidFill>
                <a:srgbClr val="0000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Novel Contributions</a:t>
            </a:r>
            <a:endParaRPr/>
          </a:p>
        </p:txBody>
      </p:sp>
      <p:sp>
        <p:nvSpPr>
          <p:cNvPr id="150" name="Google Shape;150;p22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One-Stage Guided Distillation</a:t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Direct distillation with guidance, no two-stage process needed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Novel augmented PF-ODE incorporating CFG: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4975" y="4417775"/>
            <a:ext cx="3211947" cy="67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/>
          <p:nvPr/>
        </p:nvSpPr>
        <p:spPr>
          <a:xfrm>
            <a:off x="2394000" y="4222175"/>
            <a:ext cx="213900" cy="3597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3" name="Google Shape;15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438" y="3686975"/>
            <a:ext cx="3543024" cy="53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5425" y="4222175"/>
            <a:ext cx="4278587" cy="3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2"/>
          <p:cNvSpPr txBox="1"/>
          <p:nvPr/>
        </p:nvSpPr>
        <p:spPr>
          <a:xfrm>
            <a:off x="4035425" y="4222175"/>
            <a:ext cx="951600" cy="1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Where</a:t>
            </a:r>
            <a:endParaRPr sz="13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Novel Contributions</a:t>
            </a:r>
            <a:endParaRPr/>
          </a:p>
        </p:txBody>
      </p:sp>
      <p:sp>
        <p:nvSpPr>
          <p:cNvPr id="161" name="Google Shape;161;p23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Skipping-Step Technique</a:t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Accelerates convergence by ensuring consistency across larger time gaps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Modified consistency loss: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949525"/>
            <a:ext cx="8839201" cy="67237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3"/>
          <p:cNvSpPr/>
          <p:nvPr/>
        </p:nvSpPr>
        <p:spPr>
          <a:xfrm>
            <a:off x="3443250" y="4191800"/>
            <a:ext cx="213900" cy="3597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it work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0" name="Google Shape;17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8525" y="491900"/>
            <a:ext cx="5285476" cy="465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it work</a:t>
            </a:r>
            <a:endParaRPr/>
          </a:p>
        </p:txBody>
      </p:sp>
      <p:sp>
        <p:nvSpPr>
          <p:cNvPr id="176" name="Google Shape;176;p2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7" name="Google Shape;17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1350" y="1240425"/>
            <a:ext cx="5772651" cy="39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Algorithm Pseudocode</a:t>
            </a:r>
            <a:endParaRPr/>
          </a:p>
        </p:txBody>
      </p:sp>
      <p:sp>
        <p:nvSpPr>
          <p:cNvPr id="183" name="Google Shape;183;p2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4" name="Google Shape;18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50" y="2078873"/>
            <a:ext cx="6964028" cy="251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Latent consistency Fine Tuning</a:t>
            </a:r>
            <a:endParaRPr/>
          </a:p>
        </p:txBody>
      </p:sp>
      <p:sp>
        <p:nvSpPr>
          <p:cNvPr id="190" name="Google Shape;190;p27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enables efficient few-step inference on customized datasets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teacher diffusion model trained on such data needed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Randomly select two time steps t_n and t_n+k and apply same ε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calculate the consistency loss for these two time steps to enforce self- consistency property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7425" y="3157425"/>
            <a:ext cx="6309150" cy="35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Validation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8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Performance Metrics</a:t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State-of-the-art results in 2-4 step inference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Significantly better FID scores and CLIP scores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Only 32 A100 GPU hours for training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Validation</a:t>
            </a:r>
            <a:endParaRPr/>
          </a:p>
        </p:txBody>
      </p:sp>
      <p:sp>
        <p:nvSpPr>
          <p:cNvPr id="203" name="Google Shape;203;p29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Experiment Setup</a:t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LAION-Aesthetics-6+ (12M) and LAION-Aesthetics-6.5+ (650K) 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pre-trained Stable Diffusion-V2.1-Base as teacher model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 LCM with 100K iterations and we use a batch size of 72 for (512 × 512) setting, and 16 for (768 × 768) setting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Validation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30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SzPts val="770"/>
              <a:buNone/>
            </a:pPr>
            <a:r>
              <a:rPr b="1" lang="en" sz="176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Baseline and Evaluation</a:t>
            </a:r>
            <a:endParaRPr b="1" sz="176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147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20"/>
              <a:buFont typeface="Arial"/>
              <a:buChar char="●"/>
            </a:pPr>
            <a:r>
              <a:rPr lang="en" sz="16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DDIM, DPM, DPM++, and Guided-Distill as baselines</a:t>
            </a:r>
            <a:endParaRPr sz="162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147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20"/>
              <a:buFont typeface="Arial"/>
              <a:buChar char="●"/>
            </a:pPr>
            <a:r>
              <a:rPr lang="en" sz="16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pre-trained Stable Diffusion-V2.1-Base as teacher model</a:t>
            </a:r>
            <a:endParaRPr sz="162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147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20"/>
              <a:buFont typeface="Arial"/>
              <a:buChar char="●"/>
            </a:pPr>
            <a:r>
              <a:rPr lang="en" sz="162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 LCM with 100K iterations and we use a batch size of 72 for (512 × 512) setting, and 16 for (768 × 768) setting</a:t>
            </a:r>
            <a:endParaRPr sz="141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</a:t>
            </a:r>
            <a:endParaRPr/>
          </a:p>
        </p:txBody>
      </p:sp>
      <p:sp>
        <p:nvSpPr>
          <p:cNvPr id="215" name="Google Shape;215;p31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6" name="Google Shape;21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1093" y="926750"/>
            <a:ext cx="6212905" cy="421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 and Motivation</a:t>
            </a:r>
            <a:endParaRPr/>
          </a:p>
        </p:txBody>
      </p:sp>
      <p:sp>
        <p:nvSpPr>
          <p:cNvPr id="94" name="Google Shape;94;p1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Current Problems:</a:t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Diffusion models have achieved remarkable results in image generation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Key limitation: slow generation due to iterative sampling process (typically 50-1000 steps)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Particularly challenging for high-resolution images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Need for faster inference while maintaining quality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</a:t>
            </a:r>
            <a:endParaRPr/>
          </a:p>
        </p:txBody>
      </p:sp>
      <p:sp>
        <p:nvSpPr>
          <p:cNvPr id="222" name="Google Shape;222;p32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3" name="Google Shape;22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5698" y="937075"/>
            <a:ext cx="6248299" cy="420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Effect of different Solve Ψ</a:t>
            </a:r>
            <a:endParaRPr/>
          </a:p>
        </p:txBody>
      </p:sp>
      <p:sp>
        <p:nvSpPr>
          <p:cNvPr id="229" name="Google Shape;229;p33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2300"/>
          </a:p>
        </p:txBody>
      </p:sp>
      <p:pic>
        <p:nvPicPr>
          <p:cNvPr id="230" name="Google Shape;23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563" y="2078877"/>
            <a:ext cx="7892876" cy="259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Effect of Guidance Scale ω</a:t>
            </a:r>
            <a:endParaRPr/>
          </a:p>
        </p:txBody>
      </p:sp>
      <p:sp>
        <p:nvSpPr>
          <p:cNvPr id="236" name="Google Shape;236;p3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7" name="Google Shape;23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0" y="2078880"/>
            <a:ext cx="9144002" cy="2858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</a:t>
            </a:r>
            <a:endParaRPr/>
          </a:p>
        </p:txBody>
      </p:sp>
      <p:sp>
        <p:nvSpPr>
          <p:cNvPr id="243" name="Google Shape;243;p3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4" name="Google Shape;24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663" y="1782475"/>
            <a:ext cx="8214675" cy="336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Latent Consistency Fine-tuning result</a:t>
            </a:r>
            <a:endParaRPr/>
          </a:p>
        </p:txBody>
      </p:sp>
      <p:sp>
        <p:nvSpPr>
          <p:cNvPr id="250" name="Google Shape;250;p3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1" name="Google Shape;25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50" y="1939867"/>
            <a:ext cx="7688700" cy="3203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Pros</a:t>
            </a:r>
            <a:endParaRPr/>
          </a:p>
        </p:txBody>
      </p:sp>
      <p:sp>
        <p:nvSpPr>
          <p:cNvPr id="257" name="Google Shape;257;p37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Fast few-step inference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High-quality outputs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Efficient training process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Memory efficient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</a:t>
            </a:r>
            <a:endParaRPr/>
          </a:p>
        </p:txBody>
      </p:sp>
      <p:sp>
        <p:nvSpPr>
          <p:cNvPr id="263" name="Google Shape;263;p38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One-step generation quality gap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Potential for text-guided editing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Applications to other domains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Improvement</a:t>
            </a:r>
            <a:endParaRPr/>
          </a:p>
        </p:txBody>
      </p:sp>
      <p:sp>
        <p:nvSpPr>
          <p:cNvPr id="269" name="Google Shape;269;p39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Memory Optimization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Training Efficiency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Text-Guided Image Editing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Multi-modal extensions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 and Motivation</a:t>
            </a:r>
            <a:endParaRPr/>
          </a:p>
        </p:txBody>
      </p:sp>
      <p:sp>
        <p:nvSpPr>
          <p:cNvPr id="100" name="Google Shape;100;p1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Previous Approaches</a:t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Accelerating through improved ODE solvers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Distillation techniques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Consistency Models as a promising direction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Gap: No efficient solution for high-resolution guided generation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Latent Consistency Model</a:t>
            </a:r>
            <a:endParaRPr/>
          </a:p>
        </p:txBody>
      </p:sp>
      <p:sp>
        <p:nvSpPr>
          <p:cNvPr id="106" name="Google Shape;106;p1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fast, high-resolution image generation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one-stage guided distillation method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Latent Consistency Fine-tuning</a:t>
            </a:r>
            <a:endParaRPr/>
          </a:p>
        </p:txBody>
      </p:sp>
      <p:pic>
        <p:nvPicPr>
          <p:cNvPr id="107" name="Google Shape;10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5675" y="557750"/>
            <a:ext cx="3208726" cy="402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Concepts and Foundations </a:t>
            </a:r>
            <a:endParaRPr/>
          </a:p>
        </p:txBody>
      </p:sp>
      <p:sp>
        <p:nvSpPr>
          <p:cNvPr id="113" name="Google Shape;113;p17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Diffusion Models Primer</a:t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Forward process: gradually adding noise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Reverse process: denoising through multiple steps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Probability Flow ODE (PF-ODE):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2700" y="3795050"/>
            <a:ext cx="516255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Concepts and Foundations </a:t>
            </a:r>
            <a:endParaRPr/>
          </a:p>
        </p:txBody>
      </p:sp>
      <p:sp>
        <p:nvSpPr>
          <p:cNvPr id="120" name="Google Shape;120;p18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Classifier-Free Guidance (CFG)</a:t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Combines conditional and unconditional predictions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Crucial for high-quality generation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Augmented noise prediction: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3325" y="3901825"/>
            <a:ext cx="7086600" cy="43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>
                <a:solidFill>
                  <a:srgbClr val="000000"/>
                </a:solidFill>
              </a:rPr>
              <a:t>Consistency Model By Song et al.</a:t>
            </a:r>
            <a:endParaRPr sz="232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340"/>
          </a:p>
        </p:txBody>
      </p:sp>
      <p:sp>
        <p:nvSpPr>
          <p:cNvPr id="127" name="Google Shape;127;p19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Enable one-step or few-step generation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Based on learning consistency mappings on ODE trajectories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Direct prediction of denoised samples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3525" y="3165324"/>
            <a:ext cx="4924577" cy="197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0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Google Shape;135;p20"/>
          <p:cNvPicPr preferRelativeResize="0"/>
          <p:nvPr/>
        </p:nvPicPr>
        <p:blipFill rotWithShape="1">
          <a:blip r:embed="rId3">
            <a:alphaModFix/>
          </a:blip>
          <a:srcRect b="2230" l="0" r="0" t="-2230"/>
          <a:stretch/>
        </p:blipFill>
        <p:spPr>
          <a:xfrm>
            <a:off x="1093751" y="545125"/>
            <a:ext cx="7175050" cy="459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Novel Contributions</a:t>
            </a:r>
            <a:endParaRPr/>
          </a:p>
        </p:txBody>
      </p:sp>
      <p:sp>
        <p:nvSpPr>
          <p:cNvPr id="141" name="Google Shape;141;p21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Latent Space Consistency</a:t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Operates in compressed latent space like Stable Diffusion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Consistency function maps any point to trajectory’s origin: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550" y="4405650"/>
            <a:ext cx="6779851" cy="73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5837" y="3762025"/>
            <a:ext cx="3464650" cy="35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1"/>
          <p:cNvSpPr/>
          <p:nvPr/>
        </p:nvSpPr>
        <p:spPr>
          <a:xfrm>
            <a:off x="3443250" y="4191800"/>
            <a:ext cx="213900" cy="3597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